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Bree Serif" panose="020B0604020202020204" charset="0"/>
      <p:regular r:id="rId19"/>
    </p:embeddedFont>
    <p:embeddedFont>
      <p:font typeface="Inria Serif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79258" y="3526745"/>
            <a:ext cx="12856141" cy="258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64"/>
              </a:lnSpc>
            </a:pPr>
            <a:r>
              <a:rPr lang="en-US" sz="986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FOUR STAGES OF DATA </a:t>
            </a:r>
            <a:r>
              <a:rPr lang="en-US" sz="9867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VISUALIZATION</a:t>
            </a:r>
            <a:r>
              <a:rPr lang="en-US" sz="986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79259" y="6423758"/>
            <a:ext cx="3368815" cy="52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7"/>
              </a:lnSpc>
            </a:pPr>
            <a:r>
              <a:rPr lang="en-US" sz="393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Dr Wajid Khan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903958" y="8757602"/>
            <a:ext cx="2998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50354" y="4851904"/>
            <a:ext cx="4972517" cy="66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3"/>
              </a:lnSpc>
            </a:pPr>
            <a:r>
              <a:rPr lang="en-US" sz="3924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Acquire and 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55647" y="4854915"/>
            <a:ext cx="2932927" cy="66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3"/>
              </a:lnSpc>
              <a:spcBef>
                <a:spcPct val="0"/>
              </a:spcBef>
            </a:pPr>
            <a:r>
              <a:rPr lang="en-US" sz="3924" u="none" strike="noStrike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Visualize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865763" y="4854915"/>
            <a:ext cx="2309771" cy="66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3"/>
              </a:lnSpc>
              <a:spcBef>
                <a:spcPct val="0"/>
              </a:spcBef>
            </a:pPr>
            <a:r>
              <a:rPr lang="en-US" sz="3924" u="none" strike="noStrike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Interact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8256" y="4854915"/>
            <a:ext cx="2129390" cy="66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3"/>
              </a:lnSpc>
              <a:spcBef>
                <a:spcPct val="0"/>
              </a:spcBef>
            </a:pPr>
            <a:r>
              <a:rPr lang="en-US" sz="3924" u="none" strike="noStrike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Retrieve</a:t>
            </a:r>
          </a:p>
        </p:txBody>
      </p:sp>
      <p:sp>
        <p:nvSpPr>
          <p:cNvPr id="6" name="Freeform 6"/>
          <p:cNvSpPr/>
          <p:nvPr/>
        </p:nvSpPr>
        <p:spPr>
          <a:xfrm rot="4871100">
            <a:off x="8304304" y="3979111"/>
            <a:ext cx="1465927" cy="4598985"/>
          </a:xfrm>
          <a:custGeom>
            <a:avLst/>
            <a:gdLst/>
            <a:ahLst/>
            <a:cxnLst/>
            <a:rect l="l" t="t" r="r" b="b"/>
            <a:pathLst>
              <a:path w="1465927" h="4598985">
                <a:moveTo>
                  <a:pt x="0" y="0"/>
                </a:moveTo>
                <a:lnTo>
                  <a:pt x="1465927" y="0"/>
                </a:lnTo>
                <a:lnTo>
                  <a:pt x="1465927" y="4598985"/>
                </a:lnTo>
                <a:lnTo>
                  <a:pt x="0" y="459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5232634" flipV="1">
            <a:off x="13051501" y="3321912"/>
            <a:ext cx="740718" cy="2323821"/>
          </a:xfrm>
          <a:custGeom>
            <a:avLst/>
            <a:gdLst/>
            <a:ahLst/>
            <a:cxnLst/>
            <a:rect l="l" t="t" r="r" b="b"/>
            <a:pathLst>
              <a:path w="740718" h="2323821">
                <a:moveTo>
                  <a:pt x="0" y="2323821"/>
                </a:moveTo>
                <a:lnTo>
                  <a:pt x="740718" y="2323821"/>
                </a:lnTo>
                <a:lnTo>
                  <a:pt x="740718" y="0"/>
                </a:lnTo>
                <a:lnTo>
                  <a:pt x="0" y="0"/>
                </a:lnTo>
                <a:lnTo>
                  <a:pt x="0" y="232382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5400000">
            <a:off x="7558836" y="4996151"/>
            <a:ext cx="206149" cy="617674"/>
          </a:xfrm>
          <a:custGeom>
            <a:avLst/>
            <a:gdLst/>
            <a:ahLst/>
            <a:cxnLst/>
            <a:rect l="l" t="t" r="r" b="b"/>
            <a:pathLst>
              <a:path w="206149" h="617674">
                <a:moveTo>
                  <a:pt x="0" y="0"/>
                </a:moveTo>
                <a:lnTo>
                  <a:pt x="206149" y="0"/>
                </a:lnTo>
                <a:lnTo>
                  <a:pt x="206149" y="617674"/>
                </a:lnTo>
                <a:lnTo>
                  <a:pt x="0" y="61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5400000">
            <a:off x="10585499" y="4996151"/>
            <a:ext cx="206149" cy="617674"/>
          </a:xfrm>
          <a:custGeom>
            <a:avLst/>
            <a:gdLst/>
            <a:ahLst/>
            <a:cxnLst/>
            <a:rect l="l" t="t" r="r" b="b"/>
            <a:pathLst>
              <a:path w="206149" h="617674">
                <a:moveTo>
                  <a:pt x="0" y="0"/>
                </a:moveTo>
                <a:lnTo>
                  <a:pt x="206149" y="0"/>
                </a:lnTo>
                <a:lnTo>
                  <a:pt x="206149" y="617674"/>
                </a:lnTo>
                <a:lnTo>
                  <a:pt x="0" y="61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5400000">
            <a:off x="13318786" y="4996151"/>
            <a:ext cx="206149" cy="617674"/>
          </a:xfrm>
          <a:custGeom>
            <a:avLst/>
            <a:gdLst/>
            <a:ahLst/>
            <a:cxnLst/>
            <a:rect l="l" t="t" r="r" b="b"/>
            <a:pathLst>
              <a:path w="206149" h="617674">
                <a:moveTo>
                  <a:pt x="0" y="0"/>
                </a:moveTo>
                <a:lnTo>
                  <a:pt x="206148" y="0"/>
                </a:lnTo>
                <a:lnTo>
                  <a:pt x="206148" y="617674"/>
                </a:lnTo>
                <a:lnTo>
                  <a:pt x="0" y="617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625348" y="7260044"/>
            <a:ext cx="11193524" cy="167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</a:pPr>
            <a:r>
              <a:rPr lang="en-US" sz="4797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Khan, W. 2014. </a:t>
            </a:r>
            <a:r>
              <a:rPr lang="en-US" sz="479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Thesis: The framework replaces some of Fry’s stages.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682952"/>
            <a:ext cx="7721789" cy="175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4"/>
              </a:lnSpc>
            </a:pPr>
            <a:r>
              <a:rPr lang="en-US" sz="608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en-US" sz="6083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Four Stages</a:t>
            </a:r>
            <a:r>
              <a:rPr lang="en-US" sz="608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of Data Visualization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11601" y="8757602"/>
            <a:ext cx="768876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79258" y="3821824"/>
            <a:ext cx="12398941" cy="132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064"/>
              </a:lnSpc>
            </a:pPr>
            <a:r>
              <a:rPr lang="en-US" sz="986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 </a:t>
            </a:r>
            <a:r>
              <a:rPr lang="en-US" sz="9867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VISUALIZATION</a:t>
            </a:r>
            <a:r>
              <a:rPr lang="en-US" sz="986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79259" y="5378978"/>
            <a:ext cx="3368815" cy="52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7"/>
              </a:lnSpc>
            </a:pPr>
            <a:r>
              <a:rPr lang="en-US" sz="3938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How it looks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11600" y="8757602"/>
            <a:ext cx="742116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711480" y="5129212"/>
            <a:ext cx="9866288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789459" y="3701472"/>
            <a:ext cx="1506143" cy="1427741"/>
          </a:xfrm>
          <a:custGeom>
            <a:avLst/>
            <a:gdLst/>
            <a:ahLst/>
            <a:cxnLst/>
            <a:rect l="l" t="t" r="r" b="b"/>
            <a:pathLst>
              <a:path w="1506143" h="1427741">
                <a:moveTo>
                  <a:pt x="0" y="0"/>
                </a:moveTo>
                <a:lnTo>
                  <a:pt x="1506143" y="0"/>
                </a:lnTo>
                <a:lnTo>
                  <a:pt x="1506143" y="1427740"/>
                </a:lnTo>
                <a:lnTo>
                  <a:pt x="0" y="1427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4711480" y="6885566"/>
            <a:ext cx="9866288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789459" y="5304640"/>
            <a:ext cx="1428761" cy="1580925"/>
          </a:xfrm>
          <a:custGeom>
            <a:avLst/>
            <a:gdLst/>
            <a:ahLst/>
            <a:cxnLst/>
            <a:rect l="l" t="t" r="r" b="b"/>
            <a:pathLst>
              <a:path w="1428761" h="1580925">
                <a:moveTo>
                  <a:pt x="0" y="0"/>
                </a:moveTo>
                <a:lnTo>
                  <a:pt x="1428761" y="0"/>
                </a:lnTo>
                <a:lnTo>
                  <a:pt x="1428761" y="1580926"/>
                </a:lnTo>
                <a:lnTo>
                  <a:pt x="0" y="1580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V="1">
            <a:off x="4711480" y="8639647"/>
            <a:ext cx="9866288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2566736">
            <a:off x="2610252" y="7367931"/>
            <a:ext cx="1922021" cy="1280547"/>
          </a:xfrm>
          <a:custGeom>
            <a:avLst/>
            <a:gdLst/>
            <a:ahLst/>
            <a:cxnLst/>
            <a:rect l="l" t="t" r="r" b="b"/>
            <a:pathLst>
              <a:path w="1922021" h="1280547">
                <a:moveTo>
                  <a:pt x="0" y="0"/>
                </a:moveTo>
                <a:lnTo>
                  <a:pt x="1922022" y="0"/>
                </a:lnTo>
                <a:lnTo>
                  <a:pt x="1922022" y="1280547"/>
                </a:lnTo>
                <a:lnTo>
                  <a:pt x="0" y="1280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805412" y="3949012"/>
            <a:ext cx="6319788" cy="844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998"/>
              </a:lnSpc>
              <a:spcBef>
                <a:spcPct val="0"/>
              </a:spcBef>
            </a:pPr>
            <a:r>
              <a:rPr lang="en-US" sz="499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 means </a:t>
            </a:r>
            <a:r>
              <a:rPr lang="en-US" sz="4998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nothing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6606" y="866775"/>
            <a:ext cx="13072794" cy="1432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725"/>
              </a:lnSpc>
            </a:pPr>
            <a:r>
              <a:rPr lang="en-US" sz="837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Visualization </a:t>
            </a:r>
            <a:r>
              <a:rPr lang="en-US" sz="8375" dirty="0">
                <a:solidFill>
                  <a:srgbClr val="FF5757"/>
                </a:solidFill>
                <a:latin typeface="Bree Serif"/>
                <a:ea typeface="Bree Serif"/>
                <a:cs typeface="Bree Serif"/>
                <a:sym typeface="Bree Serif"/>
              </a:rPr>
              <a:t>decodes</a:t>
            </a:r>
            <a:r>
              <a:rPr lang="en-US" sz="837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50844" y="5814792"/>
            <a:ext cx="7950755" cy="832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998"/>
              </a:lnSpc>
              <a:spcBef>
                <a:spcPct val="0"/>
              </a:spcBef>
            </a:pPr>
            <a:r>
              <a:rPr lang="en-US" sz="4998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Information</a:t>
            </a:r>
            <a:r>
              <a:rPr lang="en-US" sz="499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adds meaning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11480" y="7566603"/>
            <a:ext cx="9204594" cy="844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98"/>
              </a:lnSpc>
              <a:spcBef>
                <a:spcPct val="0"/>
              </a:spcBef>
            </a:pPr>
            <a:r>
              <a:rPr lang="en-US" sz="4998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Visualization reveals the </a:t>
            </a:r>
            <a:r>
              <a:rPr lang="en-US" sz="4998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truth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59200" y="8757602"/>
            <a:ext cx="910709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22179" y="4308364"/>
            <a:ext cx="4077126" cy="4114800"/>
          </a:xfrm>
          <a:custGeom>
            <a:avLst/>
            <a:gdLst/>
            <a:ahLst/>
            <a:cxnLst/>
            <a:rect l="l" t="t" r="r" b="b"/>
            <a:pathLst>
              <a:path w="4077126" h="4114800">
                <a:moveTo>
                  <a:pt x="0" y="0"/>
                </a:moveTo>
                <a:lnTo>
                  <a:pt x="4077126" y="0"/>
                </a:lnTo>
                <a:lnTo>
                  <a:pt x="40771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14871" y="895350"/>
            <a:ext cx="10002977" cy="110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Types of Data Visualization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14871" y="2188748"/>
            <a:ext cx="9839122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Fewer than </a:t>
            </a:r>
            <a:r>
              <a:rPr lang="en-US" sz="420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50 native chart</a:t>
            </a:r>
            <a:r>
              <a:rPr lang="en-US" sz="4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types cover most real-world data needs.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0206" y="4278826"/>
            <a:ext cx="10265994" cy="421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609" lvl="1" indent="-457305" algn="l">
              <a:lnSpc>
                <a:spcPts val="6650"/>
              </a:lnSpc>
              <a:buAutoNum type="arabicPeriod"/>
            </a:pPr>
            <a:r>
              <a:rPr lang="en-US" sz="423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Comparison </a:t>
            </a:r>
            <a:r>
              <a:rPr lang="en-US" sz="423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– Bar, Line, Column</a:t>
            </a:r>
          </a:p>
          <a:p>
            <a:pPr marL="914609" lvl="1" indent="-457305" algn="l">
              <a:lnSpc>
                <a:spcPts val="6650"/>
              </a:lnSpc>
              <a:buAutoNum type="arabicPeriod"/>
            </a:pPr>
            <a:r>
              <a:rPr lang="en-US" sz="4236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Composition </a:t>
            </a:r>
            <a:r>
              <a:rPr lang="en-US" sz="4236" dirty="0">
                <a:solidFill>
                  <a:schemeClr val="tx1">
                    <a:lumMod val="95000"/>
                    <a:lumOff val="5000"/>
                  </a:schemeClr>
                </a:solidFill>
                <a:latin typeface="Bree Serif"/>
                <a:ea typeface="Bree Serif"/>
                <a:cs typeface="Bree Serif"/>
                <a:sym typeface="Bree Serif"/>
              </a:rPr>
              <a:t>– Pie, Donut, Stacked</a:t>
            </a:r>
          </a:p>
          <a:p>
            <a:pPr marL="914609" lvl="1" indent="-457305" algn="l">
              <a:lnSpc>
                <a:spcPts val="6650"/>
              </a:lnSpc>
              <a:buAutoNum type="arabicPeriod"/>
            </a:pPr>
            <a:r>
              <a:rPr lang="en-US" sz="423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Distribution</a:t>
            </a:r>
            <a:r>
              <a:rPr lang="en-US" sz="423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– Histogram, Box, Violin</a:t>
            </a:r>
          </a:p>
          <a:p>
            <a:pPr marL="914609" lvl="1" indent="-457305" algn="l">
              <a:lnSpc>
                <a:spcPts val="6650"/>
              </a:lnSpc>
              <a:buAutoNum type="arabicPeriod"/>
            </a:pPr>
            <a:r>
              <a:rPr lang="en-US" sz="4236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 Relationship </a:t>
            </a:r>
            <a:r>
              <a:rPr lang="en-US" sz="4236" dirty="0">
                <a:solidFill>
                  <a:schemeClr val="tx1">
                    <a:lumMod val="95000"/>
                    <a:lumOff val="5000"/>
                  </a:schemeClr>
                </a:solidFill>
                <a:latin typeface="Bree Serif"/>
                <a:ea typeface="Bree Serif"/>
                <a:cs typeface="Bree Serif"/>
                <a:sym typeface="Bree Serif"/>
              </a:rPr>
              <a:t>– Scatter, Bubble, Funnel</a:t>
            </a:r>
          </a:p>
          <a:p>
            <a:pPr marL="914609" lvl="1" indent="-457305" algn="ctr">
              <a:lnSpc>
                <a:spcPts val="6650"/>
              </a:lnSpc>
              <a:buAutoNum type="arabicPeriod"/>
            </a:pPr>
            <a:r>
              <a:rPr lang="en-US" sz="4236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 Geo/Temporal</a:t>
            </a:r>
            <a:r>
              <a:rPr lang="en-US" sz="423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– Map, Gantt, Calendar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31615" y="8757602"/>
            <a:ext cx="6445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4524" y="165582"/>
            <a:ext cx="11153476" cy="9955836"/>
          </a:xfrm>
          <a:custGeom>
            <a:avLst/>
            <a:gdLst/>
            <a:ahLst/>
            <a:cxnLst/>
            <a:rect l="l" t="t" r="r" b="b"/>
            <a:pathLst>
              <a:path w="11153476" h="9955836">
                <a:moveTo>
                  <a:pt x="0" y="0"/>
                </a:moveTo>
                <a:lnTo>
                  <a:pt x="11153476" y="0"/>
                </a:lnTo>
                <a:lnTo>
                  <a:pt x="11153476" y="9955836"/>
                </a:lnTo>
                <a:lnTo>
                  <a:pt x="0" y="9955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955" b="-73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772824" y="772119"/>
            <a:ext cx="5018376" cy="1836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67"/>
              </a:lnSpc>
            </a:pPr>
            <a:r>
              <a:rPr lang="en-US" sz="63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Custom </a:t>
            </a:r>
          </a:p>
          <a:p>
            <a:pPr>
              <a:lnSpc>
                <a:spcPts val="7167"/>
              </a:lnSpc>
            </a:pPr>
            <a:r>
              <a:rPr lang="en-US" sz="63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Visualization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2824" y="2905481"/>
            <a:ext cx="5968557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Khan, W. 2014.</a:t>
            </a:r>
            <a:r>
              <a:rPr lang="en-US" sz="3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Academic PhD Thesis: cited from chapter 5.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2824" y="4484370"/>
            <a:ext cx="5164880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Using Google Maps and UK postcode data.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2824" y="6059805"/>
            <a:ext cx="5700665" cy="188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Introduce a unique method, ‘</a:t>
            </a:r>
            <a:r>
              <a:rPr lang="en-US" sz="360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linked data visualisation</a:t>
            </a:r>
            <a:r>
              <a:rPr lang="en-US" sz="36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,’ centered on data relations.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611600" y="8757602"/>
            <a:ext cx="759292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8967" y="2275955"/>
            <a:ext cx="13950066" cy="7410973"/>
          </a:xfrm>
          <a:custGeom>
            <a:avLst/>
            <a:gdLst/>
            <a:ahLst/>
            <a:cxnLst/>
            <a:rect l="l" t="t" r="r" b="b"/>
            <a:pathLst>
              <a:path w="13950066" h="7410973">
                <a:moveTo>
                  <a:pt x="0" y="0"/>
                </a:moveTo>
                <a:lnTo>
                  <a:pt x="13950066" y="0"/>
                </a:lnTo>
                <a:lnTo>
                  <a:pt x="13950066" y="7410973"/>
                </a:lnTo>
                <a:lnTo>
                  <a:pt x="0" y="7410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4617661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b="1">
                <a:solidFill>
                  <a:srgbClr val="000000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Market Share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87800" y="8757602"/>
            <a:ext cx="683419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03166" y="4265193"/>
            <a:ext cx="9335684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4203166" y="5630487"/>
            <a:ext cx="9335684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4203166" y="6994014"/>
            <a:ext cx="9335684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709092" y="3259534"/>
            <a:ext cx="1005660" cy="1005660"/>
          </a:xfrm>
          <a:custGeom>
            <a:avLst/>
            <a:gdLst/>
            <a:ahLst/>
            <a:cxnLst/>
            <a:rect l="l" t="t" r="r" b="b"/>
            <a:pathLst>
              <a:path w="1005660" h="1005660">
                <a:moveTo>
                  <a:pt x="0" y="0"/>
                </a:moveTo>
                <a:lnTo>
                  <a:pt x="1005659" y="0"/>
                </a:lnTo>
                <a:lnTo>
                  <a:pt x="1005659" y="1005659"/>
                </a:lnTo>
                <a:lnTo>
                  <a:pt x="0" y="1005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813993" y="4813388"/>
            <a:ext cx="1005660" cy="817099"/>
          </a:xfrm>
          <a:custGeom>
            <a:avLst/>
            <a:gdLst/>
            <a:ahLst/>
            <a:cxnLst/>
            <a:rect l="l" t="t" r="r" b="b"/>
            <a:pathLst>
              <a:path w="1005660" h="817099">
                <a:moveTo>
                  <a:pt x="0" y="0"/>
                </a:moveTo>
                <a:lnTo>
                  <a:pt x="1005660" y="0"/>
                </a:lnTo>
                <a:lnTo>
                  <a:pt x="1005660" y="817099"/>
                </a:lnTo>
                <a:lnTo>
                  <a:pt x="0" y="817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813993" y="6226526"/>
            <a:ext cx="795934" cy="800940"/>
          </a:xfrm>
          <a:custGeom>
            <a:avLst/>
            <a:gdLst/>
            <a:ahLst/>
            <a:cxnLst/>
            <a:rect l="l" t="t" r="r" b="b"/>
            <a:pathLst>
              <a:path w="795934" h="800940">
                <a:moveTo>
                  <a:pt x="0" y="0"/>
                </a:moveTo>
                <a:lnTo>
                  <a:pt x="795934" y="0"/>
                </a:lnTo>
                <a:lnTo>
                  <a:pt x="795934" y="800940"/>
                </a:lnTo>
                <a:lnTo>
                  <a:pt x="0" y="800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813993" y="7627541"/>
            <a:ext cx="795934" cy="879485"/>
          </a:xfrm>
          <a:custGeom>
            <a:avLst/>
            <a:gdLst/>
            <a:ahLst/>
            <a:cxnLst/>
            <a:rect l="l" t="t" r="r" b="b"/>
            <a:pathLst>
              <a:path w="795934" h="879485">
                <a:moveTo>
                  <a:pt x="0" y="0"/>
                </a:moveTo>
                <a:lnTo>
                  <a:pt x="795934" y="0"/>
                </a:lnTo>
                <a:lnTo>
                  <a:pt x="795934" y="879486"/>
                </a:lnTo>
                <a:lnTo>
                  <a:pt x="0" y="87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4347909" y="3380776"/>
            <a:ext cx="5892046" cy="67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39"/>
              </a:lnSpc>
              <a:spcBef>
                <a:spcPct val="0"/>
              </a:spcBef>
            </a:pPr>
            <a:r>
              <a:rPr lang="en-US" sz="388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AI disruption will continue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44444" y="4727663"/>
            <a:ext cx="6628355" cy="643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439"/>
              </a:lnSpc>
              <a:spcBef>
                <a:spcPct val="0"/>
              </a:spcBef>
            </a:pPr>
            <a:r>
              <a:rPr lang="en-US" sz="38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AI bots will buy &amp; sell houses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4362" y="895350"/>
            <a:ext cx="3792438" cy="1104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Summary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23992" y="6096376"/>
            <a:ext cx="9733167" cy="67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39"/>
              </a:lnSpc>
              <a:spcBef>
                <a:spcPct val="0"/>
              </a:spcBef>
            </a:pPr>
            <a:r>
              <a:rPr lang="en-US" sz="38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By 2050 ~7% of humans will marry an AI</a:t>
            </a:r>
          </a:p>
        </p:txBody>
      </p:sp>
      <p:sp>
        <p:nvSpPr>
          <p:cNvPr id="13" name="AutoShape 13"/>
          <p:cNvSpPr/>
          <p:nvPr/>
        </p:nvSpPr>
        <p:spPr>
          <a:xfrm>
            <a:off x="4267004" y="8497502"/>
            <a:ext cx="9335684" cy="0"/>
          </a:xfrm>
          <a:prstGeom prst="line">
            <a:avLst/>
          </a:prstGeom>
          <a:ln w="1905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4287829" y="7599863"/>
            <a:ext cx="9733167" cy="67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39"/>
              </a:lnSpc>
              <a:spcBef>
                <a:spcPct val="0"/>
              </a:spcBef>
            </a:pPr>
            <a:r>
              <a:rPr lang="en-US" sz="3885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 scientists are the key holders of AI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727626" y="8757602"/>
            <a:ext cx="65252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00" y="3394885"/>
            <a:ext cx="8343126" cy="231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842"/>
              </a:lnSpc>
            </a:pPr>
            <a:r>
              <a:rPr lang="en-US" sz="13459" dirty="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Thank You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6400" y="6210300"/>
            <a:ext cx="6756133" cy="1015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546"/>
              </a:lnSpc>
            </a:pPr>
            <a:r>
              <a:rPr lang="en-US" sz="32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w.khan@tees.ac.uk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753076" y="8757602"/>
            <a:ext cx="60162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17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A6B580E-0D56-2BD6-A77C-F2BFAB8AAD59}"/>
              </a:ext>
            </a:extLst>
          </p:cNvPr>
          <p:cNvSpPr txBox="1"/>
          <p:nvPr/>
        </p:nvSpPr>
        <p:spPr>
          <a:xfrm>
            <a:off x="5486400" y="6667500"/>
            <a:ext cx="4724401" cy="1015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546"/>
              </a:lnSpc>
            </a:pPr>
            <a:r>
              <a:rPr lang="en-US" sz="32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me@wajidkhan.info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A57FC2F-8A4E-7E61-D4EC-C0B389BA5E85}"/>
              </a:ext>
            </a:extLst>
          </p:cNvPr>
          <p:cNvSpPr txBox="1"/>
          <p:nvPr/>
        </p:nvSpPr>
        <p:spPr>
          <a:xfrm>
            <a:off x="5469000" y="6179400"/>
            <a:ext cx="5562600" cy="575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17"/>
              </a:lnSpc>
            </a:pPr>
            <a:r>
              <a:rPr lang="en-US" sz="60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Dr Wajid Khan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03131" y="3656095"/>
            <a:ext cx="10612869" cy="3240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09"/>
              </a:lnSpc>
            </a:pPr>
            <a:r>
              <a:rPr lang="en-US" sz="637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SECTION I:      </a:t>
            </a:r>
            <a:r>
              <a:rPr lang="en-US" sz="6377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Data</a:t>
            </a:r>
          </a:p>
          <a:p>
            <a:pPr algn="l">
              <a:lnSpc>
                <a:spcPts val="8609"/>
              </a:lnSpc>
            </a:pPr>
            <a:r>
              <a:rPr lang="en-US" sz="637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SECTION II:    </a:t>
            </a:r>
            <a:r>
              <a:rPr lang="en-US" sz="6377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Data Analysis</a:t>
            </a:r>
          </a:p>
          <a:p>
            <a:pPr algn="l">
              <a:lnSpc>
                <a:spcPts val="8609"/>
              </a:lnSpc>
            </a:pPr>
            <a:r>
              <a:rPr lang="en-US" sz="6377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SECTION III:   </a:t>
            </a:r>
            <a:r>
              <a:rPr lang="en-US" sz="6377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Visualization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38200"/>
            <a:ext cx="10096500" cy="1668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807"/>
              </a:lnSpc>
              <a:spcBef>
                <a:spcPct val="0"/>
              </a:spcBef>
            </a:pPr>
            <a:r>
              <a:rPr lang="en-US" sz="9862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Table of Contents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884491" y="8757602"/>
            <a:ext cx="33879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286" y="519222"/>
            <a:ext cx="16833011" cy="9279197"/>
          </a:xfrm>
          <a:custGeom>
            <a:avLst/>
            <a:gdLst/>
            <a:ahLst/>
            <a:cxnLst/>
            <a:rect l="l" t="t" r="r" b="b"/>
            <a:pathLst>
              <a:path w="16833011" h="9279197">
                <a:moveTo>
                  <a:pt x="0" y="0"/>
                </a:moveTo>
                <a:lnTo>
                  <a:pt x="16833011" y="0"/>
                </a:lnTo>
                <a:lnTo>
                  <a:pt x="16833011" y="9279197"/>
                </a:lnTo>
                <a:lnTo>
                  <a:pt x="0" y="9279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7282041" y="8361680"/>
            <a:ext cx="34474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6728" y="0"/>
            <a:ext cx="14869943" cy="9876075"/>
          </a:xfrm>
          <a:custGeom>
            <a:avLst/>
            <a:gdLst/>
            <a:ahLst/>
            <a:cxnLst/>
            <a:rect l="l" t="t" r="r" b="b"/>
            <a:pathLst>
              <a:path w="14869943" h="9876075">
                <a:moveTo>
                  <a:pt x="0" y="0"/>
                </a:moveTo>
                <a:lnTo>
                  <a:pt x="14869943" y="0"/>
                </a:lnTo>
                <a:lnTo>
                  <a:pt x="14869943" y="9876075"/>
                </a:lnTo>
                <a:lnTo>
                  <a:pt x="0" y="9876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1" r="-99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6876901" y="8757602"/>
            <a:ext cx="35397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40913" y="3037638"/>
            <a:ext cx="1190512" cy="1238504"/>
          </a:xfrm>
          <a:custGeom>
            <a:avLst/>
            <a:gdLst/>
            <a:ahLst/>
            <a:cxnLst/>
            <a:rect l="l" t="t" r="r" b="b"/>
            <a:pathLst>
              <a:path w="1190512" h="1238504">
                <a:moveTo>
                  <a:pt x="0" y="0"/>
                </a:moveTo>
                <a:lnTo>
                  <a:pt x="1190512" y="0"/>
                </a:lnTo>
                <a:lnTo>
                  <a:pt x="1190512" y="1238504"/>
                </a:lnTo>
                <a:lnTo>
                  <a:pt x="0" y="1238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6140913" y="4514876"/>
            <a:ext cx="7054957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140913" y="4807064"/>
            <a:ext cx="1190512" cy="1130986"/>
          </a:xfrm>
          <a:custGeom>
            <a:avLst/>
            <a:gdLst/>
            <a:ahLst/>
            <a:cxnLst/>
            <a:rect l="l" t="t" r="r" b="b"/>
            <a:pathLst>
              <a:path w="1190512" h="1130986">
                <a:moveTo>
                  <a:pt x="0" y="0"/>
                </a:moveTo>
                <a:lnTo>
                  <a:pt x="1190512" y="0"/>
                </a:lnTo>
                <a:lnTo>
                  <a:pt x="1190512" y="1130986"/>
                </a:lnTo>
                <a:lnTo>
                  <a:pt x="0" y="1130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6140913" y="6230238"/>
            <a:ext cx="7054957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6140913" y="6434769"/>
            <a:ext cx="1569336" cy="984758"/>
          </a:xfrm>
          <a:custGeom>
            <a:avLst/>
            <a:gdLst/>
            <a:ahLst/>
            <a:cxnLst/>
            <a:rect l="l" t="t" r="r" b="b"/>
            <a:pathLst>
              <a:path w="1569336" h="984758">
                <a:moveTo>
                  <a:pt x="0" y="0"/>
                </a:moveTo>
                <a:lnTo>
                  <a:pt x="1569336" y="0"/>
                </a:lnTo>
                <a:lnTo>
                  <a:pt x="1569336" y="984758"/>
                </a:lnTo>
                <a:lnTo>
                  <a:pt x="0" y="9847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>
            <a:off x="6140913" y="7887027"/>
            <a:ext cx="7054957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579838" y="8128082"/>
            <a:ext cx="691486" cy="1320259"/>
          </a:xfrm>
          <a:custGeom>
            <a:avLst/>
            <a:gdLst/>
            <a:ahLst/>
            <a:cxnLst/>
            <a:rect l="l" t="t" r="r" b="b"/>
            <a:pathLst>
              <a:path w="691486" h="1320259">
                <a:moveTo>
                  <a:pt x="0" y="0"/>
                </a:moveTo>
                <a:lnTo>
                  <a:pt x="691485" y="0"/>
                </a:lnTo>
                <a:lnTo>
                  <a:pt x="691485" y="1320259"/>
                </a:lnTo>
                <a:lnTo>
                  <a:pt x="0" y="13202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8257861" y="3215736"/>
            <a:ext cx="2076093" cy="88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19"/>
              </a:lnSpc>
              <a:spcBef>
                <a:spcPct val="0"/>
              </a:spcBef>
            </a:pPr>
            <a:r>
              <a:rPr lang="en-US" sz="5156" u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Mining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04702" y="4876731"/>
            <a:ext cx="4649298" cy="888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19"/>
              </a:lnSpc>
            </a:pPr>
            <a:r>
              <a:rPr lang="en-US" sz="515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Intrinsic Value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0645" y="6532651"/>
            <a:ext cx="4359061" cy="888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19"/>
              </a:lnSpc>
            </a:pPr>
            <a:r>
              <a:rPr lang="en-US" sz="5156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Abundance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41050" y="8292386"/>
            <a:ext cx="3360361" cy="88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9"/>
              </a:lnSpc>
            </a:pPr>
            <a:r>
              <a:rPr lang="en-US" sz="5156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$500 TRN + 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5423581" y="3037638"/>
            <a:ext cx="0" cy="6410703"/>
          </a:xfrm>
          <a:prstGeom prst="line">
            <a:avLst/>
          </a:prstGeom>
          <a:ln w="476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14109730" y="3037638"/>
            <a:ext cx="0" cy="6410703"/>
          </a:xfrm>
          <a:prstGeom prst="line">
            <a:avLst/>
          </a:prstGeom>
          <a:ln w="4762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 rot="-5400000">
            <a:off x="3442006" y="5904316"/>
            <a:ext cx="1829073" cy="106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4"/>
              </a:lnSpc>
            </a:pPr>
            <a:r>
              <a:rPr lang="en-US" sz="623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12865498" y="5693057"/>
            <a:ext cx="4372198" cy="1036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2"/>
              </a:lnSpc>
            </a:pPr>
            <a:r>
              <a:rPr lang="en-US" sz="608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ELEMENTS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63184"/>
            <a:ext cx="10574743" cy="1234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5"/>
              </a:lnSpc>
              <a:spcBef>
                <a:spcPct val="0"/>
              </a:spcBef>
            </a:pPr>
            <a:r>
              <a:rPr lang="en-US" sz="7282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Data</a:t>
            </a:r>
            <a:r>
              <a:rPr lang="en-US" sz="728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Vs Earth Elements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86456" y="8757602"/>
            <a:ext cx="33486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79259" y="3821824"/>
            <a:ext cx="12126606" cy="132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64"/>
              </a:lnSpc>
            </a:pPr>
            <a:r>
              <a:rPr lang="en-US" sz="986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 </a:t>
            </a:r>
            <a:r>
              <a:rPr lang="en-US" sz="9867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ANALYSIS</a:t>
            </a:r>
            <a:r>
              <a:rPr lang="en-US" sz="986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79259" y="5378978"/>
            <a:ext cx="3368815" cy="52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7"/>
              </a:lnSpc>
            </a:pPr>
            <a:r>
              <a:rPr lang="en-US" sz="3938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How it works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877556" y="8757602"/>
            <a:ext cx="35266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6863" y="2978111"/>
            <a:ext cx="1275348" cy="1326760"/>
          </a:xfrm>
          <a:custGeom>
            <a:avLst/>
            <a:gdLst/>
            <a:ahLst/>
            <a:cxnLst/>
            <a:rect l="l" t="t" r="r" b="b"/>
            <a:pathLst>
              <a:path w="1275348" h="1326760">
                <a:moveTo>
                  <a:pt x="0" y="0"/>
                </a:moveTo>
                <a:lnTo>
                  <a:pt x="1275348" y="0"/>
                </a:lnTo>
                <a:lnTo>
                  <a:pt x="1275348" y="1326760"/>
                </a:lnTo>
                <a:lnTo>
                  <a:pt x="0" y="1326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2796863" y="4500134"/>
            <a:ext cx="10763846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2796863" y="6162871"/>
            <a:ext cx="10763846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2796863" y="7768833"/>
            <a:ext cx="10763846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2796863" y="4698355"/>
            <a:ext cx="1673271" cy="1171290"/>
          </a:xfrm>
          <a:custGeom>
            <a:avLst/>
            <a:gdLst/>
            <a:ahLst/>
            <a:cxnLst/>
            <a:rect l="l" t="t" r="r" b="b"/>
            <a:pathLst>
              <a:path w="1673271" h="1171290">
                <a:moveTo>
                  <a:pt x="0" y="0"/>
                </a:moveTo>
                <a:lnTo>
                  <a:pt x="1673271" y="0"/>
                </a:lnTo>
                <a:lnTo>
                  <a:pt x="1673271" y="1171290"/>
                </a:lnTo>
                <a:lnTo>
                  <a:pt x="0" y="1171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2962508" y="6275887"/>
            <a:ext cx="1341981" cy="1379929"/>
          </a:xfrm>
          <a:custGeom>
            <a:avLst/>
            <a:gdLst/>
            <a:ahLst/>
            <a:cxnLst/>
            <a:rect l="l" t="t" r="r" b="b"/>
            <a:pathLst>
              <a:path w="1341981" h="1379929">
                <a:moveTo>
                  <a:pt x="0" y="0"/>
                </a:moveTo>
                <a:lnTo>
                  <a:pt x="1341981" y="0"/>
                </a:lnTo>
                <a:lnTo>
                  <a:pt x="1341981" y="1379930"/>
                </a:lnTo>
                <a:lnTo>
                  <a:pt x="0" y="1379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992298" y="7878371"/>
            <a:ext cx="1477836" cy="1379929"/>
          </a:xfrm>
          <a:custGeom>
            <a:avLst/>
            <a:gdLst/>
            <a:ahLst/>
            <a:cxnLst/>
            <a:rect l="l" t="t" r="r" b="b"/>
            <a:pathLst>
              <a:path w="1477836" h="1379929">
                <a:moveTo>
                  <a:pt x="0" y="0"/>
                </a:moveTo>
                <a:lnTo>
                  <a:pt x="1477836" y="0"/>
                </a:lnTo>
                <a:lnTo>
                  <a:pt x="1477836" y="1379929"/>
                </a:lnTo>
                <a:lnTo>
                  <a:pt x="0" y="13799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4954059" y="3241213"/>
            <a:ext cx="6336442" cy="85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998"/>
              </a:lnSpc>
              <a:spcBef>
                <a:spcPct val="0"/>
              </a:spcBef>
            </a:pPr>
            <a:r>
              <a:rPr lang="en-US" sz="4998" b="1">
                <a:solidFill>
                  <a:srgbClr val="000000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Data problem(s).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54059" y="4809696"/>
            <a:ext cx="8076141" cy="85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998" b="1" dirty="0">
                <a:solidFill>
                  <a:srgbClr val="000000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Acquisition and processing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54059" y="6558288"/>
            <a:ext cx="3849543" cy="85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998" b="1" dirty="0">
                <a:solidFill>
                  <a:srgbClr val="000000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Visualization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4058" y="8030771"/>
            <a:ext cx="2818341" cy="853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998" b="1" dirty="0">
                <a:solidFill>
                  <a:srgbClr val="000000"/>
                </a:solidFill>
                <a:latin typeface="Inria Serif Bold"/>
                <a:ea typeface="Inria Serif Bold"/>
                <a:cs typeface="Inria Serif Bold"/>
                <a:sym typeface="Inria Serif Bold"/>
              </a:rPr>
              <a:t>Retrieval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9509" y="1171660"/>
            <a:ext cx="7033891" cy="997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7412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DATA </a:t>
            </a:r>
            <a:r>
              <a:rPr lang="en-US" sz="7412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ANALYSIS</a:t>
            </a:r>
            <a:r>
              <a:rPr lang="en-US" sz="7412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897023" y="8757602"/>
            <a:ext cx="31373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3314700"/>
            <a:ext cx="14802118" cy="3931358"/>
            <a:chOff x="0" y="0"/>
            <a:chExt cx="19736157" cy="5241811"/>
          </a:xfrm>
        </p:grpSpPr>
        <p:sp>
          <p:nvSpPr>
            <p:cNvPr id="3" name="Freeform 3"/>
            <p:cNvSpPr/>
            <p:nvPr/>
          </p:nvSpPr>
          <p:spPr>
            <a:xfrm rot="4846188">
              <a:off x="5545242" y="-1243306"/>
              <a:ext cx="2802844" cy="8793236"/>
            </a:xfrm>
            <a:custGeom>
              <a:avLst/>
              <a:gdLst/>
              <a:ahLst/>
              <a:cxnLst/>
              <a:rect l="l" t="t" r="r" b="b"/>
              <a:pathLst>
                <a:path w="2802844" h="8793236">
                  <a:moveTo>
                    <a:pt x="0" y="0"/>
                  </a:moveTo>
                  <a:lnTo>
                    <a:pt x="2802844" y="0"/>
                  </a:lnTo>
                  <a:lnTo>
                    <a:pt x="2802844" y="8793236"/>
                  </a:lnTo>
                  <a:lnTo>
                    <a:pt x="0" y="8793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 rot="-5232634" flipV="1">
              <a:off x="8368465" y="-1492184"/>
              <a:ext cx="1502882" cy="4714923"/>
            </a:xfrm>
            <a:custGeom>
              <a:avLst/>
              <a:gdLst/>
              <a:ahLst/>
              <a:cxnLst/>
              <a:rect l="l" t="t" r="r" b="b"/>
              <a:pathLst>
                <a:path w="1502882" h="4714923">
                  <a:moveTo>
                    <a:pt x="0" y="4714923"/>
                  </a:moveTo>
                  <a:lnTo>
                    <a:pt x="1502882" y="4714923"/>
                  </a:lnTo>
                  <a:lnTo>
                    <a:pt x="1502882" y="0"/>
                  </a:lnTo>
                  <a:lnTo>
                    <a:pt x="0" y="0"/>
                  </a:lnTo>
                  <a:lnTo>
                    <a:pt x="0" y="4714923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249079" y="1345317"/>
              <a:ext cx="1547712" cy="81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48"/>
                </a:lnSpc>
                <a:spcBef>
                  <a:spcPct val="0"/>
                </a:spcBef>
              </a:pPr>
              <a:r>
                <a:rPr lang="en-US" sz="3749" u="none" strike="noStrike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mine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634991" y="1345317"/>
              <a:ext cx="3021613" cy="81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48"/>
                </a:lnSpc>
                <a:spcBef>
                  <a:spcPct val="0"/>
                </a:spcBef>
              </a:pPr>
              <a:r>
                <a:rPr lang="en-US" sz="3749" u="none" strike="noStrike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represent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494804" y="1345317"/>
              <a:ext cx="1833795" cy="81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48"/>
                </a:lnSpc>
                <a:spcBef>
                  <a:spcPct val="0"/>
                </a:spcBef>
              </a:pPr>
              <a:r>
                <a:rPr lang="en-US" sz="3749" u="none" strike="noStrike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refine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280536" y="1287759"/>
              <a:ext cx="2455620" cy="81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48"/>
                </a:lnSpc>
                <a:spcBef>
                  <a:spcPct val="0"/>
                </a:spcBef>
              </a:pPr>
              <a:r>
                <a:rPr lang="en-US" sz="3749" u="none" strike="noStrike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interact</a:t>
              </a:r>
            </a:p>
          </p:txBody>
        </p:sp>
        <p:sp>
          <p:nvSpPr>
            <p:cNvPr id="9" name="Freeform 9"/>
            <p:cNvSpPr/>
            <p:nvPr/>
          </p:nvSpPr>
          <p:spPr>
            <a:xfrm rot="4846188">
              <a:off x="12151085" y="-1442842"/>
              <a:ext cx="2802844" cy="8793236"/>
            </a:xfrm>
            <a:custGeom>
              <a:avLst/>
              <a:gdLst/>
              <a:ahLst/>
              <a:cxnLst/>
              <a:rect l="l" t="t" r="r" b="b"/>
              <a:pathLst>
                <a:path w="2802844" h="8793236">
                  <a:moveTo>
                    <a:pt x="0" y="0"/>
                  </a:moveTo>
                  <a:lnTo>
                    <a:pt x="2802844" y="0"/>
                  </a:lnTo>
                  <a:lnTo>
                    <a:pt x="2802844" y="8793236"/>
                  </a:lnTo>
                  <a:lnTo>
                    <a:pt x="0" y="8793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 rot="-5232634" flipV="1">
              <a:off x="16489841" y="-490988"/>
              <a:ext cx="864619" cy="2712531"/>
            </a:xfrm>
            <a:custGeom>
              <a:avLst/>
              <a:gdLst/>
              <a:ahLst/>
              <a:cxnLst/>
              <a:rect l="l" t="t" r="r" b="b"/>
              <a:pathLst>
                <a:path w="864619" h="2712531">
                  <a:moveTo>
                    <a:pt x="0" y="2712531"/>
                  </a:moveTo>
                  <a:lnTo>
                    <a:pt x="864619" y="2712531"/>
                  </a:lnTo>
                  <a:lnTo>
                    <a:pt x="864619" y="0"/>
                  </a:lnTo>
                  <a:lnTo>
                    <a:pt x="0" y="0"/>
                  </a:lnTo>
                  <a:lnTo>
                    <a:pt x="0" y="271253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 rot="5400000">
              <a:off x="2730234" y="1546476"/>
              <a:ext cx="240632" cy="720993"/>
            </a:xfrm>
            <a:custGeom>
              <a:avLst/>
              <a:gdLst/>
              <a:ahLst/>
              <a:cxnLst/>
              <a:rect l="l" t="t" r="r" b="b"/>
              <a:pathLst>
                <a:path w="240632" h="720993">
                  <a:moveTo>
                    <a:pt x="0" y="0"/>
                  </a:moveTo>
                  <a:lnTo>
                    <a:pt x="240632" y="0"/>
                  </a:lnTo>
                  <a:lnTo>
                    <a:pt x="240632" y="720994"/>
                  </a:lnTo>
                  <a:lnTo>
                    <a:pt x="0" y="720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45317"/>
              <a:ext cx="2382184" cy="816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48"/>
                </a:lnSpc>
              </a:pPr>
              <a:r>
                <a:rPr lang="en-US" sz="3749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acquire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18916" y="1345317"/>
              <a:ext cx="1724979" cy="81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48"/>
                </a:lnSpc>
                <a:spcBef>
                  <a:spcPct val="0"/>
                </a:spcBef>
              </a:pPr>
              <a:r>
                <a:rPr lang="en-US" sz="3749" u="none" strike="noStrike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parse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882095" y="1345317"/>
              <a:ext cx="1528784" cy="818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248"/>
                </a:lnSpc>
                <a:spcBef>
                  <a:spcPct val="0"/>
                </a:spcBef>
              </a:pPr>
              <a:r>
                <a:rPr lang="en-US" sz="3749">
                  <a:solidFill>
                    <a:srgbClr val="000000"/>
                  </a:solidFill>
                  <a:latin typeface="Bree Serif"/>
                  <a:ea typeface="Bree Serif"/>
                  <a:cs typeface="Bree Serif"/>
                  <a:sym typeface="Bree Serif"/>
                </a:rPr>
                <a:t>filter</a:t>
              </a:r>
            </a:p>
          </p:txBody>
        </p:sp>
        <p:sp>
          <p:nvSpPr>
            <p:cNvPr id="15" name="Freeform 15"/>
            <p:cNvSpPr/>
            <p:nvPr/>
          </p:nvSpPr>
          <p:spPr>
            <a:xfrm rot="5400000">
              <a:off x="5385676" y="1490374"/>
              <a:ext cx="240632" cy="720993"/>
            </a:xfrm>
            <a:custGeom>
              <a:avLst/>
              <a:gdLst/>
              <a:ahLst/>
              <a:cxnLst/>
              <a:rect l="l" t="t" r="r" b="b"/>
              <a:pathLst>
                <a:path w="240632" h="720993">
                  <a:moveTo>
                    <a:pt x="0" y="0"/>
                  </a:moveTo>
                  <a:lnTo>
                    <a:pt x="240631" y="0"/>
                  </a:lnTo>
                  <a:lnTo>
                    <a:pt x="240631" y="720993"/>
                  </a:lnTo>
                  <a:lnTo>
                    <a:pt x="0" y="720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7709663" y="1490374"/>
              <a:ext cx="240632" cy="720993"/>
            </a:xfrm>
            <a:custGeom>
              <a:avLst/>
              <a:gdLst/>
              <a:ahLst/>
              <a:cxnLst/>
              <a:rect l="l" t="t" r="r" b="b"/>
              <a:pathLst>
                <a:path w="240632" h="720993">
                  <a:moveTo>
                    <a:pt x="0" y="0"/>
                  </a:moveTo>
                  <a:lnTo>
                    <a:pt x="240632" y="0"/>
                  </a:lnTo>
                  <a:lnTo>
                    <a:pt x="240632" y="720993"/>
                  </a:lnTo>
                  <a:lnTo>
                    <a:pt x="0" y="720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10100472" y="1490374"/>
              <a:ext cx="240632" cy="720993"/>
            </a:xfrm>
            <a:custGeom>
              <a:avLst/>
              <a:gdLst/>
              <a:ahLst/>
              <a:cxnLst/>
              <a:rect l="l" t="t" r="r" b="b"/>
              <a:pathLst>
                <a:path w="240632" h="720993">
                  <a:moveTo>
                    <a:pt x="0" y="0"/>
                  </a:moveTo>
                  <a:lnTo>
                    <a:pt x="240632" y="0"/>
                  </a:lnTo>
                  <a:lnTo>
                    <a:pt x="240632" y="720993"/>
                  </a:lnTo>
                  <a:lnTo>
                    <a:pt x="0" y="720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13998385" y="1490374"/>
              <a:ext cx="240632" cy="720993"/>
            </a:xfrm>
            <a:custGeom>
              <a:avLst/>
              <a:gdLst/>
              <a:ahLst/>
              <a:cxnLst/>
              <a:rect l="l" t="t" r="r" b="b"/>
              <a:pathLst>
                <a:path w="240632" h="720993">
                  <a:moveTo>
                    <a:pt x="0" y="0"/>
                  </a:moveTo>
                  <a:lnTo>
                    <a:pt x="240632" y="0"/>
                  </a:lnTo>
                  <a:lnTo>
                    <a:pt x="240632" y="720993"/>
                  </a:lnTo>
                  <a:lnTo>
                    <a:pt x="0" y="720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16685424" y="1490374"/>
              <a:ext cx="240632" cy="720993"/>
            </a:xfrm>
            <a:custGeom>
              <a:avLst/>
              <a:gdLst/>
              <a:ahLst/>
              <a:cxnLst/>
              <a:rect l="l" t="t" r="r" b="b"/>
              <a:pathLst>
                <a:path w="240632" h="720993">
                  <a:moveTo>
                    <a:pt x="0" y="0"/>
                  </a:moveTo>
                  <a:lnTo>
                    <a:pt x="240631" y="0"/>
                  </a:lnTo>
                  <a:lnTo>
                    <a:pt x="240631" y="720993"/>
                  </a:lnTo>
                  <a:lnTo>
                    <a:pt x="0" y="720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501894" y="7116166"/>
            <a:ext cx="13230634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7 Stages of Visualizing Data framework, proposed by Ben Fry, cited as Fry, B. (2008)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4400" y="1173069"/>
            <a:ext cx="11925300" cy="1019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en-US" sz="5999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Seven Stages</a:t>
            </a:r>
            <a:r>
              <a:rPr lang="en-US" sz="59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of Visualization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877228" y="8757602"/>
            <a:ext cx="35331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846188">
            <a:off x="5638741" y="1999182"/>
            <a:ext cx="2102133" cy="6594927"/>
          </a:xfrm>
          <a:custGeom>
            <a:avLst/>
            <a:gdLst/>
            <a:ahLst/>
            <a:cxnLst/>
            <a:rect l="l" t="t" r="r" b="b"/>
            <a:pathLst>
              <a:path w="2102133" h="6594927">
                <a:moveTo>
                  <a:pt x="0" y="0"/>
                </a:moveTo>
                <a:lnTo>
                  <a:pt x="2102133" y="0"/>
                </a:lnTo>
                <a:lnTo>
                  <a:pt x="2102133" y="6594927"/>
                </a:lnTo>
                <a:lnTo>
                  <a:pt x="0" y="6594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32634" flipV="1">
            <a:off x="7756159" y="1812524"/>
            <a:ext cx="1127161" cy="3536192"/>
          </a:xfrm>
          <a:custGeom>
            <a:avLst/>
            <a:gdLst/>
            <a:ahLst/>
            <a:cxnLst/>
            <a:rect l="l" t="t" r="r" b="b"/>
            <a:pathLst>
              <a:path w="1127161" h="3536192">
                <a:moveTo>
                  <a:pt x="0" y="3536192"/>
                </a:moveTo>
                <a:lnTo>
                  <a:pt x="1127161" y="3536192"/>
                </a:lnTo>
                <a:lnTo>
                  <a:pt x="1127161" y="0"/>
                </a:lnTo>
                <a:lnTo>
                  <a:pt x="0" y="0"/>
                </a:lnTo>
                <a:lnTo>
                  <a:pt x="0" y="35361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7712302" y="3923981"/>
            <a:ext cx="1162725" cy="62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8"/>
              </a:lnSpc>
              <a:spcBef>
                <a:spcPct val="0"/>
              </a:spcBef>
            </a:pPr>
            <a:r>
              <a:rPr lang="en-US" sz="3749" u="none" strike="noStrike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mine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57839" y="3923981"/>
            <a:ext cx="2183083" cy="62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8"/>
              </a:lnSpc>
              <a:spcBef>
                <a:spcPct val="0"/>
              </a:spcBef>
            </a:pPr>
            <a:r>
              <a:rPr lang="en-US" sz="374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represent</a:t>
            </a:r>
          </a:p>
        </p:txBody>
      </p:sp>
      <p:sp>
        <p:nvSpPr>
          <p:cNvPr id="6" name="Freeform 6"/>
          <p:cNvSpPr/>
          <p:nvPr/>
        </p:nvSpPr>
        <p:spPr>
          <a:xfrm rot="4846188">
            <a:off x="10593124" y="1849531"/>
            <a:ext cx="2102133" cy="6594927"/>
          </a:xfrm>
          <a:custGeom>
            <a:avLst/>
            <a:gdLst/>
            <a:ahLst/>
            <a:cxnLst/>
            <a:rect l="l" t="t" r="r" b="b"/>
            <a:pathLst>
              <a:path w="2102133" h="6594927">
                <a:moveTo>
                  <a:pt x="0" y="0"/>
                </a:moveTo>
                <a:lnTo>
                  <a:pt x="2102133" y="0"/>
                </a:lnTo>
                <a:lnTo>
                  <a:pt x="2102133" y="6594927"/>
                </a:lnTo>
                <a:lnTo>
                  <a:pt x="0" y="6594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2396749" y="3923981"/>
            <a:ext cx="1339353" cy="62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8"/>
              </a:lnSpc>
              <a:spcBef>
                <a:spcPct val="0"/>
              </a:spcBef>
            </a:pPr>
            <a:r>
              <a:rPr lang="en-US" sz="3749" u="none" strike="noStrike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refine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05427" y="3880812"/>
            <a:ext cx="1877573" cy="62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8"/>
              </a:lnSpc>
              <a:spcBef>
                <a:spcPct val="0"/>
              </a:spcBef>
            </a:pPr>
            <a:r>
              <a:rPr lang="en-US" sz="3749" u="none" strike="noStrike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interact</a:t>
            </a:r>
          </a:p>
        </p:txBody>
      </p:sp>
      <p:sp>
        <p:nvSpPr>
          <p:cNvPr id="9" name="Freeform 9"/>
          <p:cNvSpPr/>
          <p:nvPr/>
        </p:nvSpPr>
        <p:spPr>
          <a:xfrm rot="-5232634" flipV="1">
            <a:off x="13847191" y="2563421"/>
            <a:ext cx="648465" cy="2034398"/>
          </a:xfrm>
          <a:custGeom>
            <a:avLst/>
            <a:gdLst/>
            <a:ahLst/>
            <a:cxnLst/>
            <a:rect l="l" t="t" r="r" b="b"/>
            <a:pathLst>
              <a:path w="648465" h="2034398">
                <a:moveTo>
                  <a:pt x="0" y="2034398"/>
                </a:moveTo>
                <a:lnTo>
                  <a:pt x="648464" y="2034398"/>
                </a:lnTo>
                <a:lnTo>
                  <a:pt x="648464" y="0"/>
                </a:lnTo>
                <a:lnTo>
                  <a:pt x="0" y="0"/>
                </a:lnTo>
                <a:lnTo>
                  <a:pt x="0" y="20343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5400000">
            <a:off x="3527486" y="4091519"/>
            <a:ext cx="180474" cy="540745"/>
          </a:xfrm>
          <a:custGeom>
            <a:avLst/>
            <a:gdLst/>
            <a:ahLst/>
            <a:cxnLst/>
            <a:rect l="l" t="t" r="r" b="b"/>
            <a:pathLst>
              <a:path w="180474" h="540745">
                <a:moveTo>
                  <a:pt x="0" y="0"/>
                </a:moveTo>
                <a:lnTo>
                  <a:pt x="180473" y="0"/>
                </a:lnTo>
                <a:lnTo>
                  <a:pt x="180473" y="540745"/>
                </a:lnTo>
                <a:lnTo>
                  <a:pt x="0" y="54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479810" y="3923981"/>
            <a:ext cx="1786638" cy="62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8"/>
              </a:lnSpc>
            </a:pPr>
            <a:r>
              <a:rPr lang="en-US" sz="374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acquire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6623" y="3923981"/>
            <a:ext cx="1286694" cy="62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8"/>
              </a:lnSpc>
              <a:spcBef>
                <a:spcPct val="0"/>
              </a:spcBef>
            </a:pPr>
            <a:r>
              <a:rPr lang="en-US" sz="3749" u="none" strike="noStrike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parse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4965" y="3923981"/>
            <a:ext cx="1198483" cy="628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48"/>
              </a:lnSpc>
              <a:spcBef>
                <a:spcPct val="0"/>
              </a:spcBef>
            </a:pPr>
            <a:r>
              <a:rPr lang="en-US" sz="3749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filter</a:t>
            </a:r>
          </a:p>
        </p:txBody>
      </p:sp>
      <p:sp>
        <p:nvSpPr>
          <p:cNvPr id="14" name="Freeform 14"/>
          <p:cNvSpPr/>
          <p:nvPr/>
        </p:nvSpPr>
        <p:spPr>
          <a:xfrm rot="5400000">
            <a:off x="5519067" y="4049442"/>
            <a:ext cx="180474" cy="540745"/>
          </a:xfrm>
          <a:custGeom>
            <a:avLst/>
            <a:gdLst/>
            <a:ahLst/>
            <a:cxnLst/>
            <a:rect l="l" t="t" r="r" b="b"/>
            <a:pathLst>
              <a:path w="180474" h="540745">
                <a:moveTo>
                  <a:pt x="0" y="0"/>
                </a:moveTo>
                <a:lnTo>
                  <a:pt x="180474" y="0"/>
                </a:lnTo>
                <a:lnTo>
                  <a:pt x="180474" y="540745"/>
                </a:lnTo>
                <a:lnTo>
                  <a:pt x="0" y="54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5400000">
            <a:off x="7262058" y="4049442"/>
            <a:ext cx="180474" cy="540745"/>
          </a:xfrm>
          <a:custGeom>
            <a:avLst/>
            <a:gdLst/>
            <a:ahLst/>
            <a:cxnLst/>
            <a:rect l="l" t="t" r="r" b="b"/>
            <a:pathLst>
              <a:path w="180474" h="540745">
                <a:moveTo>
                  <a:pt x="0" y="0"/>
                </a:moveTo>
                <a:lnTo>
                  <a:pt x="180473" y="0"/>
                </a:lnTo>
                <a:lnTo>
                  <a:pt x="180473" y="540745"/>
                </a:lnTo>
                <a:lnTo>
                  <a:pt x="0" y="54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5400000">
            <a:off x="9055164" y="4049442"/>
            <a:ext cx="180474" cy="540745"/>
          </a:xfrm>
          <a:custGeom>
            <a:avLst/>
            <a:gdLst/>
            <a:ahLst/>
            <a:cxnLst/>
            <a:rect l="l" t="t" r="r" b="b"/>
            <a:pathLst>
              <a:path w="180474" h="540745">
                <a:moveTo>
                  <a:pt x="0" y="0"/>
                </a:moveTo>
                <a:lnTo>
                  <a:pt x="180474" y="0"/>
                </a:lnTo>
                <a:lnTo>
                  <a:pt x="180474" y="540745"/>
                </a:lnTo>
                <a:lnTo>
                  <a:pt x="0" y="54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 rot="5400000">
            <a:off x="11978599" y="4049442"/>
            <a:ext cx="180474" cy="540745"/>
          </a:xfrm>
          <a:custGeom>
            <a:avLst/>
            <a:gdLst/>
            <a:ahLst/>
            <a:cxnLst/>
            <a:rect l="l" t="t" r="r" b="b"/>
            <a:pathLst>
              <a:path w="180474" h="540745">
                <a:moveTo>
                  <a:pt x="0" y="0"/>
                </a:moveTo>
                <a:lnTo>
                  <a:pt x="180474" y="0"/>
                </a:lnTo>
                <a:lnTo>
                  <a:pt x="180474" y="540745"/>
                </a:lnTo>
                <a:lnTo>
                  <a:pt x="0" y="54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5400000">
            <a:off x="13993878" y="4049442"/>
            <a:ext cx="180474" cy="540745"/>
          </a:xfrm>
          <a:custGeom>
            <a:avLst/>
            <a:gdLst/>
            <a:ahLst/>
            <a:cxnLst/>
            <a:rect l="l" t="t" r="r" b="b"/>
            <a:pathLst>
              <a:path w="180474" h="540745">
                <a:moveTo>
                  <a:pt x="0" y="0"/>
                </a:moveTo>
                <a:lnTo>
                  <a:pt x="180474" y="0"/>
                </a:lnTo>
                <a:lnTo>
                  <a:pt x="180474" y="540745"/>
                </a:lnTo>
                <a:lnTo>
                  <a:pt x="0" y="540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3052578" y="7037597"/>
            <a:ext cx="12142995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 argued in my thesis that the </a:t>
            </a:r>
            <a:r>
              <a:rPr lang="en-US" sz="4200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red</a:t>
            </a:r>
            <a:r>
              <a:rPr lang="en-US" sz="4200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highlighted stages overlap.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8398" y="1078418"/>
            <a:ext cx="12230100" cy="1019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</a:t>
            </a:r>
            <a:r>
              <a:rPr lang="en-US" sz="5999" dirty="0">
                <a:solidFill>
                  <a:srgbClr val="FF3131"/>
                </a:solidFill>
                <a:latin typeface="Bree Serif"/>
                <a:ea typeface="Bree Serif"/>
                <a:cs typeface="Bree Serif"/>
                <a:sym typeface="Bree Serif"/>
              </a:rPr>
              <a:t>Seven Stages</a:t>
            </a:r>
            <a:r>
              <a:rPr lang="en-US" sz="5999" dirty="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of Visualization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77228" y="8757602"/>
            <a:ext cx="35331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52af4ff-75cf-48be-9503-79741c0f580d}" enabled="1" method="Standard" siteId="{43d2115b-a55e-46b6-9df7-b03388ecfc6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325</Words>
  <Application>Microsoft Office PowerPoint</Application>
  <PresentationFormat>Custom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Bree Serif</vt:lpstr>
      <vt:lpstr>Inria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data-talkweek5-6</dc:title>
  <cp:lastModifiedBy>Khan, Wajid</cp:lastModifiedBy>
  <cp:revision>4</cp:revision>
  <dcterms:created xsi:type="dcterms:W3CDTF">2006-08-16T00:00:00Z</dcterms:created>
  <dcterms:modified xsi:type="dcterms:W3CDTF">2025-04-06T15:46:43Z</dcterms:modified>
  <dc:identifier>DAGjzIWnO24</dc:identifier>
</cp:coreProperties>
</file>